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charts/chart2.xml" ContentType="application/vnd.openxmlformats-officedocument.drawingml.char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85" r:id="rId3"/>
  </p:sldMasterIdLst>
  <p:notesMasterIdLst>
    <p:notesMasterId r:id="rId16"/>
  </p:notesMasterIdLst>
  <p:handoutMasterIdLst>
    <p:handoutMasterId r:id="rId17"/>
  </p:handoutMasterIdLst>
  <p:sldIdLst>
    <p:sldId id="256" r:id="rId4"/>
    <p:sldId id="455" r:id="rId5"/>
    <p:sldId id="454" r:id="rId6"/>
    <p:sldId id="418" r:id="rId7"/>
    <p:sldId id="457" r:id="rId8"/>
    <p:sldId id="473" r:id="rId9"/>
    <p:sldId id="474" r:id="rId10"/>
    <p:sldId id="476" r:id="rId11"/>
    <p:sldId id="479" r:id="rId12"/>
    <p:sldId id="478" r:id="rId13"/>
    <p:sldId id="459" r:id="rId14"/>
    <p:sldId id="462" r:id="rId15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orient="horz" pos="935" userDrawn="1">
          <p15:clr>
            <a:srgbClr val="A4A3A4"/>
          </p15:clr>
        </p15:guide>
        <p15:guide id="3" orient="horz" pos="3770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4490" userDrawn="1">
          <p15:clr>
            <a:srgbClr val="A4A3A4"/>
          </p15:clr>
        </p15:guide>
        <p15:guide id="6" pos="1338" userDrawn="1">
          <p15:clr>
            <a:srgbClr val="A4A3A4"/>
          </p15:clr>
        </p15:guide>
        <p15:guide id="7" pos="567" userDrawn="1">
          <p15:clr>
            <a:srgbClr val="A4A3A4"/>
          </p15:clr>
        </p15:guide>
        <p15:guide id="8" orient="horz" pos="2568" userDrawn="1">
          <p15:clr>
            <a:srgbClr val="A4A3A4"/>
          </p15:clr>
        </p15:guide>
        <p15:guide id="9" orient="horz" pos="799" userDrawn="1">
          <p15:clr>
            <a:srgbClr val="A4A3A4"/>
          </p15:clr>
        </p15:guide>
        <p15:guide id="10" orient="horz" pos="32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92"/>
    <a:srgbClr val="0432FF"/>
    <a:srgbClr val="373739"/>
    <a:srgbClr val="339933"/>
    <a:srgbClr val="FF9933"/>
    <a:srgbClr val="FF6600"/>
    <a:srgbClr val="FF99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6" autoAdjust="0"/>
    <p:restoredTop sz="96394" autoAdjust="0"/>
  </p:normalViewPr>
  <p:slideViewPr>
    <p:cSldViewPr snapToGrid="0" showGuides="1">
      <p:cViewPr varScale="1">
        <p:scale>
          <a:sx n="72" d="100"/>
          <a:sy n="72" d="100"/>
        </p:scale>
        <p:origin x="1866" y="60"/>
      </p:cViewPr>
      <p:guideLst>
        <p:guide orient="horz" pos="2886"/>
        <p:guide orient="horz" pos="935"/>
        <p:guide orient="horz" pos="3770"/>
        <p:guide pos="2880"/>
        <p:guide pos="4490"/>
        <p:guide pos="1338"/>
        <p:guide pos="567"/>
        <p:guide orient="horz" pos="2568"/>
        <p:guide orient="horz" pos="799"/>
        <p:guide orient="horz" pos="3294"/>
      </p:guideLst>
    </p:cSldViewPr>
  </p:slideViewPr>
  <p:outlineViewPr>
    <p:cViewPr>
      <p:scale>
        <a:sx n="33" d="100"/>
        <a:sy n="33" d="100"/>
      </p:scale>
      <p:origin x="0" y="-35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 snapToGrid="0">
      <p:cViewPr>
        <p:scale>
          <a:sx n="81" d="100"/>
          <a:sy n="81" d="100"/>
        </p:scale>
        <p:origin x="-388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1er trim.</c:v>
                </c:pt>
                <c:pt idx="1">
                  <c:v>2e trim.</c:v>
                </c:pt>
                <c:pt idx="2">
                  <c:v>3e trim.</c:v>
                </c:pt>
                <c:pt idx="3">
                  <c:v>4e trim.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B-4991-8617-94DCA458B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cat>
            <c:strRef>
              <c:f>Feuil1!$A$2:$A$5</c:f>
              <c:strCache>
                <c:ptCount val="4"/>
                <c:pt idx="0">
                  <c:v>1er trim.</c:v>
                </c:pt>
                <c:pt idx="1">
                  <c:v>2e trim.</c:v>
                </c:pt>
                <c:pt idx="2">
                  <c:v>3e trim.</c:v>
                </c:pt>
                <c:pt idx="3">
                  <c:v>4e trim.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BF-4247-9650-EA0E332A3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B51A6-AC30-4BE8-A0D5-755956CD7EAF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4F986-AA61-4804-AAE5-B6B1EBEBC2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567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F876F-2394-434A-9B07-432DE19C105F}" type="datetimeFigureOut">
              <a:rPr lang="fr-FR" smtClean="0"/>
              <a:t>06/06/2019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AC9FA-9DB2-48FB-B76A-EB55F6C2D3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47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C9FA-9DB2-48FB-B76A-EB55F6C2D3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20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C9FA-9DB2-48FB-B76A-EB55F6C2D38A}" type="slidenum">
              <a:rPr lang="fr-FR" smtClean="0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64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C9FA-9DB2-48FB-B76A-EB55F6C2D38A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64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C9FA-9DB2-48FB-B76A-EB55F6C2D38A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64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C9FA-9DB2-48FB-B76A-EB55F6C2D38A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64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C9FA-9DB2-48FB-B76A-EB55F6C2D38A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64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C9FA-9DB2-48FB-B76A-EB55F6C2D38A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349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C9FA-9DB2-48FB-B76A-EB55F6C2D38A}" type="slidenum">
              <a:rPr lang="fr-FR" smtClean="0">
                <a:solidFill>
                  <a:prstClr val="black"/>
                </a:solidFill>
              </a:rPr>
              <a:pPr/>
              <a:t>7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72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C9FA-9DB2-48FB-B76A-EB55F6C2D38A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30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AC9FA-9DB2-48FB-B76A-EB55F6C2D38A}" type="slidenum">
              <a:rPr lang="fr-FR" smtClean="0">
                <a:solidFill>
                  <a:prstClr val="black"/>
                </a:solidFill>
              </a:rPr>
              <a:pPr/>
              <a:t>11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64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195741"/>
            <a:ext cx="7272609" cy="1881331"/>
          </a:xfrm>
        </p:spPr>
        <p:txBody>
          <a:bodyPr anchor="b"/>
          <a:lstStyle>
            <a:lvl1pPr algn="r">
              <a:defRPr sz="3000" u="sng" baseline="0">
                <a:solidFill>
                  <a:schemeClr val="accent4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141" y="4897624"/>
            <a:ext cx="7247336" cy="936104"/>
          </a:xfrm>
        </p:spPr>
        <p:txBody>
          <a:bodyPr/>
          <a:lstStyle>
            <a:lvl1pPr marL="0" indent="0" algn="r">
              <a:buNone/>
              <a:defRPr sz="1800" b="0" cap="none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43" y="512845"/>
            <a:ext cx="1722220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3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539552" y="1412776"/>
            <a:ext cx="7560840" cy="4824535"/>
          </a:xfrm>
        </p:spPr>
        <p:txBody>
          <a:bodyPr/>
          <a:lstStyle>
            <a:lvl2pPr>
              <a:defRPr>
                <a:solidFill>
                  <a:srgbClr val="373739"/>
                </a:solidFill>
              </a:defRPr>
            </a:lvl2pPr>
            <a:lvl3pPr>
              <a:defRPr>
                <a:solidFill>
                  <a:srgbClr val="373739"/>
                </a:solidFill>
              </a:defRPr>
            </a:lvl3pPr>
            <a:lvl5pPr>
              <a:defRPr>
                <a:solidFill>
                  <a:srgbClr val="373739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7678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illus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539552" y="1340768"/>
            <a:ext cx="6912768" cy="4824512"/>
          </a:xfrm>
        </p:spPr>
        <p:txBody>
          <a:bodyPr/>
          <a:lstStyle>
            <a:lvl1pPr>
              <a:defRPr b="1" u="none"/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78738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578" y="2276872"/>
            <a:ext cx="755015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610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7584" y="404664"/>
            <a:ext cx="3973807" cy="595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04664"/>
            <a:ext cx="1080118" cy="609567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9242871" y="604701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>
              <a:solidFill>
                <a:srgbClr val="4D4D4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8922196" y="599145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>
              <a:solidFill>
                <a:srgbClr val="4D4D4F"/>
              </a:solidFill>
            </a:endParaRPr>
          </a:p>
        </p:txBody>
      </p:sp>
      <p:sp>
        <p:nvSpPr>
          <p:cNvPr id="42" name="ZoneTexte 41"/>
          <p:cNvSpPr txBox="1"/>
          <p:nvPr userDrawn="1"/>
        </p:nvSpPr>
        <p:spPr>
          <a:xfrm>
            <a:off x="8360223" y="6448546"/>
            <a:ext cx="244225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r"/>
            <a:fld id="{19A54D9F-65F7-4BCB-82BD-1E3BBE6FBFA8}" type="slidenum">
              <a:rPr lang="fr-FR" sz="750" b="1" smtClean="0">
                <a:solidFill>
                  <a:srgbClr val="4D4D4F"/>
                </a:solidFill>
              </a:rPr>
              <a:pPr algn="r"/>
              <a:t>‹N°›</a:t>
            </a:fld>
            <a:endParaRPr lang="fr-FR" sz="750" b="1" dirty="0">
              <a:solidFill>
                <a:srgbClr val="4D4D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99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graphicFrame>
        <p:nvGraphicFramePr>
          <p:cNvPr id="4" name="Graphique 3"/>
          <p:cNvGraphicFramePr/>
          <p:nvPr userDrawn="1">
            <p:extLst>
              <p:ext uri="{D42A27DB-BD31-4B8C-83A1-F6EECF244321}">
                <p14:modId xmlns:p14="http://schemas.microsoft.com/office/powerpoint/2010/main" val="4128216669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6457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72B61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72B61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ED3FD53-2FAF-4ABD-94D7-088210A3559F}" type="slidenum">
              <a:rPr lang="fr-FR">
                <a:solidFill>
                  <a:srgbClr val="072B61"/>
                </a:solidFill>
              </a:rPr>
              <a:pPr/>
              <a:t>‹N°›</a:t>
            </a:fld>
            <a:endParaRPr lang="fr-FR">
              <a:solidFill>
                <a:srgbClr val="072B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9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3428998"/>
            <a:ext cx="7272609" cy="1296145"/>
          </a:xfrm>
        </p:spPr>
        <p:txBody>
          <a:bodyPr anchor="b"/>
          <a:lstStyle>
            <a:lvl1pPr algn="r">
              <a:lnSpc>
                <a:spcPct val="100000"/>
              </a:lnSpc>
              <a:spcBef>
                <a:spcPts val="0"/>
              </a:spcBef>
              <a:defRPr sz="2600" b="1" cap="all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31640" y="4869160"/>
            <a:ext cx="7272609" cy="1368128"/>
          </a:xfrm>
        </p:spPr>
        <p:txBody>
          <a:bodyPr anchor="t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 b="0" cap="none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1331014" y="2798506"/>
            <a:ext cx="7273237" cy="486478"/>
          </a:xfrm>
        </p:spPr>
        <p:txBody>
          <a:bodyPr anchor="b"/>
          <a:lstStyle>
            <a:lvl1pPr marL="0" algn="r">
              <a:lnSpc>
                <a:spcPct val="100000"/>
              </a:lnSpc>
              <a:spcBef>
                <a:spcPts val="0"/>
              </a:spcBef>
              <a:buFontTx/>
              <a:buNone/>
              <a:defRPr sz="3000" u="sng">
                <a:solidFill>
                  <a:schemeClr val="accent4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/>
              <a:t>Partie #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04664"/>
            <a:ext cx="1080118" cy="60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539552" y="1412776"/>
            <a:ext cx="7560840" cy="4824535"/>
          </a:xfrm>
        </p:spPr>
        <p:txBody>
          <a:bodyPr/>
          <a:lstStyle>
            <a:lvl2pPr>
              <a:defRPr>
                <a:solidFill>
                  <a:srgbClr val="373739"/>
                </a:solidFill>
              </a:defRPr>
            </a:lvl2pPr>
            <a:lvl3pPr>
              <a:defRPr>
                <a:solidFill>
                  <a:srgbClr val="373739"/>
                </a:solidFill>
              </a:defRPr>
            </a:lvl3pPr>
            <a:lvl5pPr>
              <a:defRPr>
                <a:solidFill>
                  <a:srgbClr val="373739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0763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illus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539552" y="1340768"/>
            <a:ext cx="6912768" cy="4824512"/>
          </a:xfrm>
        </p:spPr>
        <p:txBody>
          <a:bodyPr/>
          <a:lstStyle>
            <a:lvl1pPr>
              <a:defRPr b="1" u="none"/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6599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578" y="2276872"/>
            <a:ext cx="7550150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62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7584" y="404664"/>
            <a:ext cx="3973807" cy="595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04664"/>
            <a:ext cx="1080118" cy="609567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9242871" y="604701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22196" y="599145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  <p:sp>
        <p:nvSpPr>
          <p:cNvPr id="42" name="ZoneTexte 41"/>
          <p:cNvSpPr txBox="1"/>
          <p:nvPr userDrawn="1"/>
        </p:nvSpPr>
        <p:spPr>
          <a:xfrm>
            <a:off x="8360223" y="6448546"/>
            <a:ext cx="244225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r"/>
            <a:fld id="{19A54D9F-65F7-4BCB-82BD-1E3BBE6FBFA8}" type="slidenum">
              <a:rPr lang="fr-FR" sz="750" b="1" smtClean="0">
                <a:solidFill>
                  <a:schemeClr val="tx1"/>
                </a:solidFill>
              </a:rPr>
              <a:pPr algn="r"/>
              <a:t>‹N°›</a:t>
            </a:fld>
            <a:endParaRPr lang="fr-FR" sz="7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2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graphicFrame>
        <p:nvGraphicFramePr>
          <p:cNvPr id="4" name="Graphique 3"/>
          <p:cNvGraphicFramePr/>
          <p:nvPr userDrawn="1">
            <p:extLst>
              <p:ext uri="{D42A27DB-BD31-4B8C-83A1-F6EECF244321}">
                <p14:modId xmlns:p14="http://schemas.microsoft.com/office/powerpoint/2010/main" val="1096079390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40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2195741"/>
            <a:ext cx="7272609" cy="1881331"/>
          </a:xfrm>
        </p:spPr>
        <p:txBody>
          <a:bodyPr anchor="b"/>
          <a:lstStyle>
            <a:lvl1pPr algn="r">
              <a:defRPr sz="3000" u="sng" baseline="0">
                <a:solidFill>
                  <a:schemeClr val="accent4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141" y="4897624"/>
            <a:ext cx="7247336" cy="936104"/>
          </a:xfrm>
        </p:spPr>
        <p:txBody>
          <a:bodyPr/>
          <a:lstStyle>
            <a:lvl1pPr marL="0" indent="0" algn="r">
              <a:buNone/>
              <a:defRPr sz="1800" b="0" cap="none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643" y="512845"/>
            <a:ext cx="1722220" cy="97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5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3428998"/>
            <a:ext cx="7272609" cy="1296145"/>
          </a:xfrm>
        </p:spPr>
        <p:txBody>
          <a:bodyPr anchor="b"/>
          <a:lstStyle>
            <a:lvl1pPr algn="r">
              <a:lnSpc>
                <a:spcPct val="100000"/>
              </a:lnSpc>
              <a:spcBef>
                <a:spcPts val="0"/>
              </a:spcBef>
              <a:defRPr sz="2600" b="1" cap="all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31640" y="4869160"/>
            <a:ext cx="7272609" cy="1368128"/>
          </a:xfrm>
        </p:spPr>
        <p:txBody>
          <a:bodyPr anchor="t"/>
          <a:lstStyle>
            <a:lvl1pPr marL="0" indent="0" algn="r">
              <a:lnSpc>
                <a:spcPct val="110000"/>
              </a:lnSpc>
              <a:spcBef>
                <a:spcPts val="0"/>
              </a:spcBef>
              <a:buNone/>
              <a:defRPr sz="1600" b="0" cap="none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1331014" y="2798506"/>
            <a:ext cx="7273237" cy="486478"/>
          </a:xfrm>
        </p:spPr>
        <p:txBody>
          <a:bodyPr anchor="b"/>
          <a:lstStyle>
            <a:lvl1pPr marL="0" algn="r">
              <a:lnSpc>
                <a:spcPct val="100000"/>
              </a:lnSpc>
              <a:spcBef>
                <a:spcPts val="0"/>
              </a:spcBef>
              <a:buFontTx/>
              <a:buNone/>
              <a:defRPr sz="3000" u="sng">
                <a:solidFill>
                  <a:schemeClr val="accent4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 dirty="0"/>
              <a:t>Partie #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04664"/>
            <a:ext cx="1080118" cy="60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4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89235"/>
            <a:ext cx="8892480" cy="9355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9750" y="188640"/>
            <a:ext cx="6840562" cy="936104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/>
          <a:p>
            <a:r>
              <a:rPr lang="fr-FR" dirty="0"/>
              <a:t>Titre de la </a:t>
            </a:r>
            <a:r>
              <a:rPr lang="fr-FR" dirty="0" err="1"/>
              <a:t>Slide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416825" cy="4896543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360223" y="6448546"/>
            <a:ext cx="244225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r"/>
            <a:fld id="{19A54D9F-65F7-4BCB-82BD-1E3BBE6FBFA8}" type="slidenum">
              <a:rPr lang="fr-FR" sz="750" b="1" smtClean="0">
                <a:solidFill>
                  <a:schemeClr val="tx1"/>
                </a:solidFill>
              </a:rPr>
              <a:pPr algn="r"/>
              <a:t>‹N°›</a:t>
            </a:fld>
            <a:endParaRPr lang="fr-FR" sz="750" b="1" dirty="0">
              <a:solidFill>
                <a:schemeClr val="tx1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804" y="404728"/>
            <a:ext cx="1020652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</p:sldLayoutIdLst>
  <p:hf sldNum="0" hdr="0" dt="0"/>
  <p:txStyles>
    <p:titleStyle>
      <a:lvl1pPr marL="0" indent="0"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200"/>
        </a:spcBef>
        <a:buFontTx/>
        <a:buNone/>
        <a:defRPr sz="1800" b="1" kern="1200" cap="all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6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Font typeface="Symbol" panose="05050102010706020507" pitchFamily="18" charset="2"/>
        <a:buChar char="·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" indent="-144000" algn="l" defTabSz="914400" rtl="0" eaLnBrk="1" latinLnBrk="0" hangingPunct="1">
        <a:lnSpc>
          <a:spcPct val="110000"/>
        </a:lnSpc>
        <a:spcBef>
          <a:spcPts val="0"/>
        </a:spcBef>
        <a:buFont typeface="Symbol" panose="05050102010706020507" pitchFamily="18" charset="2"/>
        <a:buChar char="·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88000" indent="-144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89235"/>
            <a:ext cx="8892480" cy="9355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9750" y="188640"/>
            <a:ext cx="6840562" cy="936104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/>
          <a:p>
            <a:r>
              <a:rPr lang="fr-FR" dirty="0"/>
              <a:t>Titre de la </a:t>
            </a:r>
            <a:r>
              <a:rPr lang="fr-FR" dirty="0" err="1"/>
              <a:t>Slide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416825" cy="4896543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360223" y="6448546"/>
            <a:ext cx="244225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r"/>
            <a:fld id="{19A54D9F-65F7-4BCB-82BD-1E3BBE6FBFA8}" type="slidenum">
              <a:rPr lang="fr-FR" sz="750" b="1" smtClean="0">
                <a:solidFill>
                  <a:srgbClr val="4D4D4F"/>
                </a:solidFill>
              </a:rPr>
              <a:pPr algn="r"/>
              <a:t>‹N°›</a:t>
            </a:fld>
            <a:endParaRPr lang="fr-FR" sz="750" b="1" dirty="0">
              <a:solidFill>
                <a:srgbClr val="4D4D4F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804" y="404728"/>
            <a:ext cx="1020652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59495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txStyles>
    <p:titleStyle>
      <a:lvl1pPr marL="0" indent="0"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200"/>
        </a:spcBef>
        <a:buFontTx/>
        <a:buNone/>
        <a:defRPr sz="1800" b="1" kern="1200" cap="all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6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Font typeface="Symbol" panose="05050102010706020507" pitchFamily="18" charset="2"/>
        <a:buChar char="·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" indent="-144000" algn="l" defTabSz="914400" rtl="0" eaLnBrk="1" latinLnBrk="0" hangingPunct="1">
        <a:lnSpc>
          <a:spcPct val="110000"/>
        </a:lnSpc>
        <a:spcBef>
          <a:spcPts val="0"/>
        </a:spcBef>
        <a:buFont typeface="Symbol" panose="05050102010706020507" pitchFamily="18" charset="2"/>
        <a:buChar char="·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88000" indent="-144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89235"/>
            <a:ext cx="8892480" cy="9355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9750" y="188640"/>
            <a:ext cx="6840562" cy="936104"/>
          </a:xfrm>
          <a:prstGeom prst="rect">
            <a:avLst/>
          </a:prstGeom>
        </p:spPr>
        <p:txBody>
          <a:bodyPr vert="horz" lIns="36000" tIns="0" rIns="36000" bIns="0" rtlCol="0" anchor="ctr">
            <a:noAutofit/>
          </a:bodyPr>
          <a:lstStyle/>
          <a:p>
            <a:r>
              <a:rPr lang="fr-FR" dirty="0"/>
              <a:t>Titre de la </a:t>
            </a:r>
            <a:r>
              <a:rPr lang="fr-FR" dirty="0" err="1"/>
              <a:t>Slide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416825" cy="4896543"/>
          </a:xfrm>
          <a:prstGeom prst="rect">
            <a:avLst/>
          </a:prstGeom>
        </p:spPr>
        <p:txBody>
          <a:bodyPr vert="horz" lIns="36000" tIns="0" rIns="36000" bIns="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360223" y="6448546"/>
            <a:ext cx="244225" cy="115416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r"/>
            <a:fld id="{19A54D9F-65F7-4BCB-82BD-1E3BBE6FBFA8}" type="slidenum">
              <a:rPr lang="fr-FR" sz="750" b="1" smtClean="0">
                <a:solidFill>
                  <a:srgbClr val="4D4D4F"/>
                </a:solidFill>
              </a:rPr>
              <a:pPr algn="r"/>
              <a:t>‹N°›</a:t>
            </a:fld>
            <a:endParaRPr lang="fr-FR" sz="750" b="1" dirty="0">
              <a:solidFill>
                <a:srgbClr val="4D4D4F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804" y="404728"/>
            <a:ext cx="1020652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</p:sldLayoutIdLst>
  <p:hf sldNum="0" hdr="0" dt="0"/>
  <p:txStyles>
    <p:titleStyle>
      <a:lvl1pPr marL="0" indent="0"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200"/>
        </a:spcBef>
        <a:buFontTx/>
        <a:buNone/>
        <a:defRPr sz="1800" b="1" kern="1200" cap="all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6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Font typeface="Symbol" panose="05050102010706020507" pitchFamily="18" charset="2"/>
        <a:buChar char="·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" indent="-144000" algn="l" defTabSz="914400" rtl="0" eaLnBrk="1" latinLnBrk="0" hangingPunct="1">
        <a:lnSpc>
          <a:spcPct val="110000"/>
        </a:lnSpc>
        <a:spcBef>
          <a:spcPts val="0"/>
        </a:spcBef>
        <a:buFont typeface="Symbol" panose="05050102010706020507" pitchFamily="18" charset="2"/>
        <a:buChar char="·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88000" indent="-14400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auriane.ramalli@santepubliquefrance.fr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3784" y="2195742"/>
            <a:ext cx="7780465" cy="1969858"/>
          </a:xfrm>
        </p:spPr>
        <p:txBody>
          <a:bodyPr/>
          <a:lstStyle/>
          <a:p>
            <a:r>
              <a:rPr lang="fr-FR" u="none" cap="none" dirty="0"/>
              <a:t>Etude de couverture vaccinale des vaccinations recommandées </a:t>
            </a:r>
            <a:br>
              <a:rPr lang="fr-FR" u="none" cap="none" dirty="0"/>
            </a:br>
            <a:r>
              <a:rPr lang="fr-FR" u="none" cap="none" dirty="0"/>
              <a:t>chez les soignants des établissements de soins et </a:t>
            </a:r>
            <a:r>
              <a:rPr lang="fr-FR" u="none" cap="none" dirty="0" err="1"/>
              <a:t>Ehpad</a:t>
            </a:r>
            <a:r>
              <a:rPr lang="fr-FR" u="none" cap="none" dirty="0"/>
              <a:t> en France, 2019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0352" y="4897624"/>
            <a:ext cx="8458200" cy="936104"/>
          </a:xfrm>
        </p:spPr>
        <p:txBody>
          <a:bodyPr/>
          <a:lstStyle/>
          <a:p>
            <a:pPr algn="l"/>
            <a:r>
              <a:rPr lang="fr-FR" sz="1600" dirty="0"/>
              <a:t>Lauriane </a:t>
            </a:r>
            <a:r>
              <a:rPr lang="fr-FR" sz="1600" dirty="0" err="1"/>
              <a:t>Ramalli</a:t>
            </a:r>
            <a:r>
              <a:rPr lang="fr-FR" sz="1600" dirty="0"/>
              <a:t>, Santé publique France en régions Paca et Corse</a:t>
            </a:r>
          </a:p>
          <a:p>
            <a:pPr algn="l"/>
            <a:r>
              <a:rPr lang="fr-FR" sz="1600" dirty="0"/>
              <a:t>Présentation de Sophie Vaux, Direction des maladies infectieuses, Unité RE</a:t>
            </a:r>
          </a:p>
        </p:txBody>
      </p:sp>
    </p:spTree>
    <p:extLst>
      <p:ext uri="{BB962C8B-B14F-4D97-AF65-F5344CB8AC3E}">
        <p14:creationId xmlns:p14="http://schemas.microsoft.com/office/powerpoint/2010/main" val="2885550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EXTRA diapos</a:t>
            </a:r>
          </a:p>
        </p:txBody>
      </p:sp>
    </p:spTree>
    <p:extLst>
      <p:ext uri="{BB962C8B-B14F-4D97-AF65-F5344CB8AC3E}">
        <p14:creationId xmlns:p14="http://schemas.microsoft.com/office/powerpoint/2010/main" val="3240482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493" y="180174"/>
            <a:ext cx="6768752" cy="936104"/>
          </a:xfrm>
        </p:spPr>
        <p:txBody>
          <a:bodyPr/>
          <a:lstStyle/>
          <a:p>
            <a:r>
              <a:rPr lang="fr-FR" altLang="fr-FR" sz="2400" dirty="0">
                <a:solidFill>
                  <a:prstClr val="white"/>
                </a:solidFill>
              </a:rPr>
              <a:t>Questionnaires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64067" y="1549400"/>
            <a:ext cx="8492066" cy="4611711"/>
          </a:xfrm>
        </p:spPr>
        <p:txBody>
          <a:bodyPr/>
          <a:lstStyle/>
          <a:p>
            <a:pPr marL="0" lvl="2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2400" b="0" kern="0" dirty="0">
                <a:solidFill>
                  <a:schemeClr val="accent1"/>
                </a:solidFill>
              </a:rPr>
              <a:t>Questionnaires « Professionnels de santé » 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800" kern="0" dirty="0">
                <a:solidFill>
                  <a:schemeClr val="accent1"/>
                </a:solidFill>
              </a:rPr>
              <a:t>ES : </a:t>
            </a:r>
            <a:r>
              <a:rPr lang="fr-FR" altLang="fr-FR" sz="1800" kern="0" dirty="0">
                <a:solidFill>
                  <a:schemeClr val="accent2">
                    <a:lumMod val="75000"/>
                  </a:schemeClr>
                </a:solidFill>
              </a:rPr>
              <a:t>Questionnaires individuels </a:t>
            </a:r>
          </a:p>
          <a:p>
            <a:pPr marL="144000" lvl="4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1800" kern="0" dirty="0">
                <a:solidFill>
                  <a:schemeClr val="accent2">
                    <a:lumMod val="75000"/>
                  </a:schemeClr>
                </a:solidFill>
              </a:rPr>
              <a:t>- Vaccinations </a:t>
            </a:r>
            <a:r>
              <a:rPr lang="fr-FR" altLang="fr-FR" sz="1800" kern="0" dirty="0">
                <a:solidFill>
                  <a:schemeClr val="accent1"/>
                </a:solidFill>
              </a:rPr>
              <a:t>déclarée</a:t>
            </a:r>
            <a:r>
              <a:rPr lang="fr-FR" altLang="fr-FR" sz="1800" kern="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altLang="fr-FR" sz="1800" kern="0" dirty="0">
                <a:solidFill>
                  <a:srgbClr val="002060"/>
                </a:solidFill>
              </a:rPr>
              <a:t>(grippe, coqueluche, rougeole, varicelle), antécédents de varicelle et rougeole </a:t>
            </a:r>
            <a:r>
              <a:rPr lang="fr-FR" altLang="fr-FR" sz="1600" kern="0" dirty="0">
                <a:solidFill>
                  <a:srgbClr val="002060"/>
                </a:solidFill>
              </a:rPr>
              <a:t>(proposition informer PS la veille pour apporter carnet </a:t>
            </a:r>
            <a:r>
              <a:rPr lang="fr-FR" altLang="fr-FR" sz="1600" kern="0" dirty="0" err="1">
                <a:solidFill>
                  <a:srgbClr val="002060"/>
                </a:solidFill>
              </a:rPr>
              <a:t>vacci</a:t>
            </a:r>
            <a:r>
              <a:rPr lang="fr-FR" altLang="fr-FR" sz="1600" kern="0" dirty="0">
                <a:solidFill>
                  <a:srgbClr val="002060"/>
                </a:solidFill>
              </a:rPr>
              <a:t>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Tx/>
              <a:buChar char="-"/>
              <a:defRPr/>
            </a:pPr>
            <a:r>
              <a:rPr lang="fr-FR" altLang="fr-FR" sz="1800" kern="0" dirty="0">
                <a:solidFill>
                  <a:srgbClr val="002060"/>
                </a:solidFill>
              </a:rPr>
              <a:t>Date des dernières vaccinations pour les PS avec un carnet de vaccination (</a:t>
            </a:r>
            <a:r>
              <a:rPr lang="fr-FR" altLang="fr-FR" sz="1800" kern="0" dirty="0" err="1">
                <a:solidFill>
                  <a:srgbClr val="002060"/>
                </a:solidFill>
              </a:rPr>
              <a:t>hyp</a:t>
            </a:r>
            <a:r>
              <a:rPr lang="fr-FR" altLang="fr-FR" sz="1800" kern="0" dirty="0">
                <a:solidFill>
                  <a:srgbClr val="002060"/>
                </a:solidFill>
              </a:rPr>
              <a:t> &lt;15% des PS)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Tx/>
              <a:buChar char="-"/>
              <a:defRPr/>
            </a:pPr>
            <a:r>
              <a:rPr lang="fr-FR" altLang="fr-FR" sz="1800" kern="0" dirty="0">
                <a:solidFill>
                  <a:srgbClr val="002060"/>
                </a:solidFill>
              </a:rPr>
              <a:t>Déterminants de non vaccination contre la grippe, mesures organisationnelles susceptibles d’améliorer la vaccination contre la grippe, position par rapport à l’obligation vaccinale des PS (grippe, coqueluche, varicelle, rougeole)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fr-FR" altLang="fr-FR" sz="1800" kern="0" dirty="0">
              <a:solidFill>
                <a:schemeClr val="accent1"/>
              </a:solidFill>
            </a:endParaRP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800" kern="0" dirty="0" err="1">
                <a:solidFill>
                  <a:schemeClr val="accent1"/>
                </a:solidFill>
              </a:rPr>
              <a:t>Ehpad</a:t>
            </a:r>
            <a:r>
              <a:rPr lang="fr-FR" altLang="fr-FR" sz="1800" kern="0" dirty="0">
                <a:solidFill>
                  <a:srgbClr val="002060"/>
                </a:solidFill>
              </a:rPr>
              <a:t> : Données agrégées par type de professionnels (pas de questionnaires individuels) pour la vaccination grippale seulement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fr-FR" altLang="fr-FR" sz="2400" b="0" kern="0" dirty="0">
              <a:solidFill>
                <a:srgbClr val="002060"/>
              </a:solidFill>
            </a:endParaRP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fr-FR" altLang="fr-FR" sz="1800" kern="0" dirty="0">
              <a:solidFill>
                <a:srgbClr val="002060"/>
              </a:solidFill>
            </a:endParaRPr>
          </a:p>
          <a:p>
            <a:pPr marL="354013" lvl="2" indent="-354013">
              <a:lnSpc>
                <a:spcPct val="120000"/>
              </a:lnSpc>
              <a:spcAft>
                <a:spcPts val="600"/>
              </a:spcAft>
              <a:buClr>
                <a:srgbClr val="4D4D4F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fr-FR" altLang="fr-FR" sz="2400" b="0" kern="0" dirty="0">
              <a:solidFill>
                <a:srgbClr val="4D4D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95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493" y="180174"/>
            <a:ext cx="6768752" cy="936104"/>
          </a:xfrm>
        </p:spPr>
        <p:txBody>
          <a:bodyPr/>
          <a:lstStyle/>
          <a:p>
            <a:r>
              <a:rPr lang="fr-FR" altLang="fr-FR" sz="2400" dirty="0">
                <a:solidFill>
                  <a:prstClr val="white"/>
                </a:solidFill>
              </a:rPr>
              <a:t>Groupe de travail et de relecture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64067" y="1142984"/>
            <a:ext cx="8492066" cy="4611711"/>
          </a:xfrm>
        </p:spPr>
        <p:txBody>
          <a:bodyPr/>
          <a:lstStyle/>
          <a:p>
            <a:pPr marL="0" lvl="2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b="0" kern="0" dirty="0">
                <a:solidFill>
                  <a:schemeClr val="accent1"/>
                </a:solidFill>
              </a:rPr>
              <a:t>Equipe projet   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Sophie Vaux, Laure Fonteneau, Daniel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Levy-Bruhl</a:t>
            </a:r>
            <a:r>
              <a:rPr lang="fr-FR" altLang="fr-FR" sz="1100" kern="0" dirty="0">
                <a:solidFill>
                  <a:srgbClr val="002060"/>
                </a:solidFill>
              </a:rPr>
              <a:t> 		Santé publique France (DMI/ REV)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Arnaud Gautier	 			Santé publique France (Data, Enquêtes) 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Raymond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Nasso</a:t>
            </a:r>
            <a:r>
              <a:rPr lang="fr-FR" altLang="fr-FR" sz="1100" kern="0" dirty="0">
                <a:solidFill>
                  <a:srgbClr val="002060"/>
                </a:solidFill>
              </a:rPr>
              <a:t>				</a:t>
            </a:r>
            <a:r>
              <a:rPr lang="fr-FR" altLang="fr-FR" sz="1100" kern="0" dirty="0" err="1">
                <a:solidFill>
                  <a:srgbClr val="002060"/>
                </a:solidFill>
              </a:rPr>
              <a:t>CPias</a:t>
            </a:r>
            <a:r>
              <a:rPr lang="fr-FR" altLang="fr-FR" sz="1100" kern="0" dirty="0">
                <a:solidFill>
                  <a:srgbClr val="002060"/>
                </a:solidFill>
              </a:rPr>
              <a:t> Iles de Guadeloupe, Mission nationale n°5 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Pierre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Parneix</a:t>
            </a:r>
            <a:r>
              <a:rPr lang="fr-FR" altLang="fr-FR" sz="1100" kern="0" dirty="0">
                <a:solidFill>
                  <a:srgbClr val="002060"/>
                </a:solidFill>
              </a:rPr>
              <a:t>, Muriel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Péfau</a:t>
            </a:r>
            <a:r>
              <a:rPr lang="fr-FR" altLang="fr-FR" sz="1100" kern="0" dirty="0">
                <a:solidFill>
                  <a:srgbClr val="002060"/>
                </a:solidFill>
              </a:rPr>
              <a:t>, Anne-Gaëlle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Venier</a:t>
            </a:r>
            <a:r>
              <a:rPr lang="fr-FR" altLang="fr-FR" sz="1100" kern="0" dirty="0">
                <a:solidFill>
                  <a:srgbClr val="002060"/>
                </a:solidFill>
              </a:rPr>
              <a:t> 		</a:t>
            </a:r>
            <a:r>
              <a:rPr lang="fr-FR" altLang="fr-FR" sz="1100" kern="0" dirty="0" err="1">
                <a:solidFill>
                  <a:srgbClr val="002060"/>
                </a:solidFill>
              </a:rPr>
              <a:t>CPias</a:t>
            </a:r>
            <a:r>
              <a:rPr lang="fr-FR" altLang="fr-FR" sz="1100" kern="0" dirty="0">
                <a:solidFill>
                  <a:srgbClr val="002060"/>
                </a:solidFill>
              </a:rPr>
              <a:t> Nouvelle Aquitaine, Mission nationale n°5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Sophan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Soing</a:t>
            </a:r>
            <a:r>
              <a:rPr lang="fr-FR" altLang="fr-FR" sz="1100" kern="0" dirty="0">
                <a:solidFill>
                  <a:srgbClr val="002060"/>
                </a:solidFill>
              </a:rPr>
              <a:t>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Altrach</a:t>
            </a:r>
            <a:r>
              <a:rPr lang="fr-FR" altLang="fr-FR" sz="1100" kern="0" dirty="0">
                <a:solidFill>
                  <a:srgbClr val="002060"/>
                </a:solidFill>
              </a:rPr>
              <a:t> 				Santé publique France (DMI/ NOA)</a:t>
            </a:r>
          </a:p>
          <a:p>
            <a:pPr marL="0" lvl="2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b="0" kern="0" dirty="0">
                <a:solidFill>
                  <a:schemeClr val="accent1"/>
                </a:solidFill>
              </a:rPr>
              <a:t>Groupe de relecture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Dominique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Abiteboul</a:t>
            </a:r>
            <a:r>
              <a:rPr lang="fr-FR" altLang="fr-FR" sz="1100" kern="0" dirty="0">
                <a:solidFill>
                  <a:srgbClr val="002060"/>
                </a:solidFill>
              </a:rPr>
              <a:t>, Elisabeth Bouvet 		Haute autorité de Santé, CTV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Olivier Baud 				</a:t>
            </a:r>
            <a:r>
              <a:rPr lang="fr-FR" altLang="fr-FR" sz="1100" kern="0" dirty="0" err="1">
                <a:solidFill>
                  <a:srgbClr val="002060"/>
                </a:solidFill>
              </a:rPr>
              <a:t>CPias</a:t>
            </a:r>
            <a:r>
              <a:rPr lang="fr-FR" altLang="fr-FR" sz="1100" kern="0" dirty="0">
                <a:solidFill>
                  <a:srgbClr val="002060"/>
                </a:solidFill>
              </a:rPr>
              <a:t> Auvergne Rhône-Alpes, CHU de Clermont-Ferrand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Sibylle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Bernard-Stoecklin</a:t>
            </a:r>
            <a:r>
              <a:rPr lang="fr-FR" altLang="fr-FR" sz="1100" kern="0" dirty="0">
                <a:solidFill>
                  <a:srgbClr val="002060"/>
                </a:solidFill>
              </a:rPr>
              <a:t>			Santé publique France (DMI/ REV)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Blandine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Delfosse</a:t>
            </a:r>
            <a:r>
              <a:rPr lang="fr-FR" altLang="fr-FR" sz="1100" kern="0" dirty="0">
                <a:solidFill>
                  <a:srgbClr val="002060"/>
                </a:solidFill>
              </a:rPr>
              <a:t>				Fédération Française des infirmières coordonnatrices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Isabelle 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Poujol</a:t>
            </a:r>
            <a:r>
              <a:rPr lang="fr-FR" altLang="fr-FR" sz="1100" kern="0" dirty="0">
                <a:solidFill>
                  <a:srgbClr val="002060"/>
                </a:solidFill>
              </a:rPr>
              <a:t> de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Molliens</a:t>
            </a:r>
            <a:r>
              <a:rPr lang="fr-FR" altLang="fr-FR" sz="1100" kern="0" dirty="0">
                <a:solidFill>
                  <a:srgbClr val="002060"/>
                </a:solidFill>
              </a:rPr>
              <a:t>			Santé publique France (DMI/ NOA)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Nathalie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Floret</a:t>
            </a:r>
            <a:r>
              <a:rPr lang="fr-FR" altLang="fr-FR" sz="1100" kern="0" dirty="0">
                <a:solidFill>
                  <a:srgbClr val="002060"/>
                </a:solidFill>
              </a:rPr>
              <a:t> 				</a:t>
            </a:r>
            <a:r>
              <a:rPr lang="fr-FR" altLang="fr-FR" sz="1100" kern="0" dirty="0" err="1">
                <a:solidFill>
                  <a:srgbClr val="002060"/>
                </a:solidFill>
              </a:rPr>
              <a:t>CPias</a:t>
            </a:r>
            <a:r>
              <a:rPr lang="fr-FR" altLang="fr-FR" sz="1100" kern="0" dirty="0">
                <a:solidFill>
                  <a:srgbClr val="002060"/>
                </a:solidFill>
              </a:rPr>
              <a:t> Bourgogne Franche Comté	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Nathalie Maubourguet				FFAMCO EHPAD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Colette Menard				Santé publique France (DPPS/ UPRIE)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Ibrahim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Mounchetrounjoya</a:t>
            </a:r>
            <a:r>
              <a:rPr lang="fr-FR" altLang="fr-FR" sz="1100" kern="0" dirty="0">
                <a:solidFill>
                  <a:srgbClr val="002060"/>
                </a:solidFill>
              </a:rPr>
              <a:t>, Karine </a:t>
            </a:r>
            <a:r>
              <a:rPr lang="fr-FR" altLang="fr-FR" sz="1100" kern="0" dirty="0" err="1">
                <a:solidFill>
                  <a:srgbClr val="002060"/>
                </a:solidFill>
              </a:rPr>
              <a:t>Windels</a:t>
            </a:r>
            <a:r>
              <a:rPr lang="fr-FR" altLang="fr-FR" sz="1100" kern="0" dirty="0">
                <a:solidFill>
                  <a:srgbClr val="002060"/>
                </a:solidFill>
              </a:rPr>
              <a:t> 		Santé publique France (Cires)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Jean-Baptiste Richard 				Santé publique France (Data, Enquêtes) 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Sandrine RANDRIAMAMPIANINA			Santé publique France (DPPS/ UPRIE)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100" kern="0" dirty="0">
                <a:solidFill>
                  <a:srgbClr val="002060"/>
                </a:solidFill>
              </a:rPr>
              <a:t>Nathalie Weil				CH de Valence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fr-FR" altLang="fr-FR" sz="11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4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493" y="180174"/>
            <a:ext cx="6768752" cy="936104"/>
          </a:xfrm>
        </p:spPr>
        <p:txBody>
          <a:bodyPr/>
          <a:lstStyle/>
          <a:p>
            <a:r>
              <a:rPr lang="fr-FR" altLang="fr-FR" sz="2400" dirty="0">
                <a:solidFill>
                  <a:prstClr val="white"/>
                </a:solidFill>
              </a:rPr>
              <a:t>Contexte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13267" y="1540933"/>
            <a:ext cx="8483600" cy="4620178"/>
          </a:xfrm>
        </p:spPr>
        <p:txBody>
          <a:bodyPr/>
          <a:lstStyle/>
          <a:p>
            <a:pPr lvl="2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/>
              <a:buChar char="•"/>
              <a:defRPr/>
            </a:pPr>
            <a:r>
              <a:rPr lang="fr-FR" altLang="fr-FR" sz="1800" b="0" kern="0" dirty="0">
                <a:solidFill>
                  <a:schemeClr val="accent4">
                    <a:lumMod val="50000"/>
                  </a:schemeClr>
                </a:solidFill>
              </a:rPr>
              <a:t>Saisine du Directeur général de la Santé (21/11/2018) pour mise à jour des données de CV dans les établissements de santé et dans les </a:t>
            </a:r>
            <a:r>
              <a:rPr lang="fr-FR" altLang="fr-FR" sz="1800" b="0" kern="0" dirty="0" err="1">
                <a:solidFill>
                  <a:schemeClr val="accent4">
                    <a:lumMod val="50000"/>
                  </a:schemeClr>
                </a:solidFill>
              </a:rPr>
              <a:t>Ehpad</a:t>
            </a:r>
            <a:r>
              <a:rPr lang="fr-FR" altLang="fr-FR" sz="1800" b="0" kern="0" dirty="0">
                <a:solidFill>
                  <a:schemeClr val="accent4">
                    <a:lumMod val="50000"/>
                  </a:schemeClr>
                </a:solidFill>
              </a:rPr>
              <a:t> pour le lancement de la prochaine saison grippale</a:t>
            </a:r>
          </a:p>
          <a:p>
            <a:pPr lvl="2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/>
              <a:buChar char="•"/>
              <a:defRPr/>
            </a:pPr>
            <a:r>
              <a:rPr lang="fr-FR" altLang="fr-FR" sz="1800" b="0" kern="0" dirty="0">
                <a:solidFill>
                  <a:schemeClr val="accent4">
                    <a:lumMod val="50000"/>
                  </a:schemeClr>
                </a:solidFill>
              </a:rPr>
              <a:t>Ancienneté de données de CV chez les PS (2008 et 2009)</a:t>
            </a:r>
          </a:p>
          <a:p>
            <a:pPr lvl="2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/>
              <a:buChar char="•"/>
              <a:defRPr/>
            </a:pPr>
            <a:r>
              <a:rPr lang="fr-FR" altLang="fr-FR" sz="1800" b="0" kern="0" dirty="0">
                <a:solidFill>
                  <a:srgbClr val="002060"/>
                </a:solidFill>
              </a:rPr>
              <a:t>Débat autour de l’obligation vaccinale pour les professionnel de santé (PS) (saisie HAS) </a:t>
            </a:r>
          </a:p>
          <a:p>
            <a:pPr lvl="2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/>
              <a:buChar char="•"/>
              <a:defRPr/>
            </a:pPr>
            <a:endParaRPr lang="fr-FR" altLang="fr-FR" sz="1800" b="0" kern="0" dirty="0">
              <a:solidFill>
                <a:schemeClr val="accent4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Wingdings" charset="0"/>
              <a:buChar char="à"/>
              <a:defRPr/>
            </a:pP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Etude à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mener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dans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délais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très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contraints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</a:p>
          <a:p>
            <a:pPr lvl="2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Wingdings" charset="0"/>
              <a:buChar char="à"/>
              <a:defRPr/>
            </a:pP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Doit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être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simple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à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mener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pour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être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reconduite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(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optique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d’évaluation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d’impact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des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mesures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</a:t>
            </a:r>
            <a:r>
              <a:rPr lang="en-US" altLang="fr-FR" sz="1800" b="0" kern="0" dirty="0" err="1">
                <a:solidFill>
                  <a:schemeClr val="accent4">
                    <a:lumMod val="50000"/>
                  </a:schemeClr>
                </a:solidFill>
                <a:sym typeface="Wingdings"/>
              </a:rPr>
              <a:t>mises</a:t>
            </a:r>
            <a:r>
              <a:rPr lang="en-US" altLang="fr-FR" sz="1800" b="0" kern="0" dirty="0">
                <a:solidFill>
                  <a:schemeClr val="accent4">
                    <a:lumMod val="50000"/>
                  </a:schemeClr>
                </a:solidFill>
                <a:sym typeface="Wingdings"/>
              </a:rPr>
              <a:t> en place) </a:t>
            </a:r>
            <a:endParaRPr lang="fr-FR" altLang="fr-FR" sz="1800" b="0" kern="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5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493" y="180174"/>
            <a:ext cx="6768752" cy="936104"/>
          </a:xfrm>
        </p:spPr>
        <p:txBody>
          <a:bodyPr/>
          <a:lstStyle/>
          <a:p>
            <a:r>
              <a:rPr lang="fr-FR" altLang="fr-FR" sz="2400" dirty="0">
                <a:solidFill>
                  <a:prstClr val="white"/>
                </a:solidFill>
              </a:rPr>
              <a:t>objectifs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13267" y="1540933"/>
            <a:ext cx="8483600" cy="1862667"/>
          </a:xfrm>
        </p:spPr>
        <p:txBody>
          <a:bodyPr/>
          <a:lstStyle/>
          <a:p>
            <a:pPr marL="0" lvl="2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1800" b="0" kern="0" dirty="0">
                <a:solidFill>
                  <a:schemeClr val="accent1"/>
                </a:solidFill>
              </a:rPr>
              <a:t>Objectifs principaux</a:t>
            </a:r>
          </a:p>
          <a:p>
            <a:pPr marL="355600" lvl="3" indent="-35560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  <a:defRPr/>
            </a:pPr>
            <a:r>
              <a:rPr lang="fr-FR" altLang="fr-FR" sz="1800" b="0" kern="0" dirty="0">
                <a:solidFill>
                  <a:srgbClr val="002060"/>
                </a:solidFill>
              </a:rPr>
              <a:t>Estimation de la CV </a:t>
            </a:r>
            <a:r>
              <a:rPr lang="fr-FR" altLang="fr-FR" sz="1800" b="1" kern="0" dirty="0">
                <a:solidFill>
                  <a:srgbClr val="002060"/>
                </a:solidFill>
              </a:rPr>
              <a:t>grippe</a:t>
            </a:r>
            <a:r>
              <a:rPr lang="fr-FR" altLang="fr-FR" sz="1800" b="0" kern="0" dirty="0">
                <a:solidFill>
                  <a:srgbClr val="002060"/>
                </a:solidFill>
              </a:rPr>
              <a:t> des PS des établissements de santé et des </a:t>
            </a:r>
            <a:r>
              <a:rPr lang="fr-FR" altLang="fr-FR" sz="1800" b="0" kern="0" dirty="0" err="1">
                <a:solidFill>
                  <a:srgbClr val="002060"/>
                </a:solidFill>
              </a:rPr>
              <a:t>Ehpad</a:t>
            </a:r>
            <a:r>
              <a:rPr lang="fr-FR" altLang="fr-FR" sz="1800" b="0" kern="0" dirty="0">
                <a:solidFill>
                  <a:srgbClr val="002060"/>
                </a:solidFill>
              </a:rPr>
              <a:t> 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kern="0" dirty="0">
                <a:solidFill>
                  <a:srgbClr val="002060"/>
                </a:solidFill>
              </a:rPr>
              <a:t>Globalement au niveau national </a:t>
            </a:r>
            <a:r>
              <a:rPr lang="fr-FR" altLang="fr-FR" i="1" kern="0" dirty="0">
                <a:solidFill>
                  <a:schemeClr val="accent3">
                    <a:lumMod val="75000"/>
                  </a:schemeClr>
                </a:solidFill>
              </a:rPr>
              <a:t>et régional </a:t>
            </a:r>
            <a:r>
              <a:rPr lang="fr-FR" altLang="fr-FR" kern="0" dirty="0">
                <a:solidFill>
                  <a:srgbClr val="002060"/>
                </a:solidFill>
              </a:rPr>
              <a:t>(DOM inclus)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kern="0" dirty="0">
                <a:solidFill>
                  <a:srgbClr val="002060"/>
                </a:solidFill>
              </a:rPr>
              <a:t>Par catégories professionnelles au </a:t>
            </a:r>
            <a:r>
              <a:rPr lang="fr-FR" altLang="fr-FR" u="sng" kern="0" dirty="0">
                <a:solidFill>
                  <a:srgbClr val="002060"/>
                </a:solidFill>
              </a:rPr>
              <a:t>niveau national </a:t>
            </a:r>
            <a:r>
              <a:rPr lang="fr-FR" altLang="fr-FR" kern="0" dirty="0">
                <a:solidFill>
                  <a:srgbClr val="002060"/>
                </a:solidFill>
              </a:rPr>
              <a:t>(médecins, </a:t>
            </a:r>
            <a:r>
              <a:rPr lang="fr-FR" altLang="fr-FR" kern="0" dirty="0" err="1">
                <a:solidFill>
                  <a:srgbClr val="002060"/>
                </a:solidFill>
              </a:rPr>
              <a:t>infirmièr</a:t>
            </a:r>
            <a:r>
              <a:rPr lang="fr-FR" altLang="fr-FR" kern="0" dirty="0">
                <a:solidFill>
                  <a:srgbClr val="002060"/>
                </a:solidFill>
              </a:rPr>
              <a:t>-e-s, aides-soignant-e-s, sages-femmes + autres professionnels dans les </a:t>
            </a:r>
            <a:r>
              <a:rPr lang="fr-FR" altLang="fr-FR" kern="0" dirty="0" err="1">
                <a:solidFill>
                  <a:srgbClr val="002060"/>
                </a:solidFill>
              </a:rPr>
              <a:t>Ehpad</a:t>
            </a:r>
            <a:r>
              <a:rPr lang="fr-FR" altLang="fr-FR" kern="0" dirty="0">
                <a:solidFill>
                  <a:srgbClr val="002060"/>
                </a:solidFill>
              </a:rPr>
              <a:t>) </a:t>
            </a:r>
          </a:p>
          <a:p>
            <a:pPr marL="144000" lvl="4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endParaRPr lang="fr-FR" altLang="fr-FR" kern="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493" y="3307014"/>
            <a:ext cx="828886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kern="0" dirty="0">
                <a:solidFill>
                  <a:schemeClr val="accent1"/>
                </a:solidFill>
              </a:rPr>
              <a:t>Objectifs secondaires</a:t>
            </a:r>
          </a:p>
          <a:p>
            <a:pPr marL="355600" lvl="2" indent="-35560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  <a:defRPr/>
            </a:pPr>
            <a:r>
              <a:rPr lang="fr-FR" altLang="fr-FR" kern="0" dirty="0">
                <a:solidFill>
                  <a:srgbClr val="002060"/>
                </a:solidFill>
              </a:rPr>
              <a:t>Description CV en fonction des caractéristiques des établissements et des actions de promotion de la vaccination</a:t>
            </a:r>
          </a:p>
          <a:p>
            <a:pPr marL="355600" lvl="2" indent="-35560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  <a:defRPr/>
            </a:pPr>
            <a:r>
              <a:rPr lang="fr-FR" altLang="fr-FR" kern="0" dirty="0">
                <a:solidFill>
                  <a:srgbClr val="002060"/>
                </a:solidFill>
              </a:rPr>
              <a:t>Dans ES uniquement</a:t>
            </a:r>
            <a:endParaRPr lang="fr-FR" altLang="fr-FR" sz="2000" kern="0" dirty="0">
              <a:solidFill>
                <a:srgbClr val="002060"/>
              </a:solidFill>
            </a:endParaRP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kern="0" dirty="0">
                <a:solidFill>
                  <a:srgbClr val="002060"/>
                </a:solidFill>
              </a:rPr>
              <a:t>Estimations des CV autres vaccins recommandés (rougeole, varicelle, coqueluche)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kern="0" dirty="0">
                <a:solidFill>
                  <a:srgbClr val="002060"/>
                </a:solidFill>
              </a:rPr>
              <a:t>Etude principaux déterminants de non vaccination contre la grippe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kern="0" dirty="0">
                <a:solidFill>
                  <a:srgbClr val="002060"/>
                </a:solidFill>
              </a:rPr>
              <a:t>Etude mesures susceptibles d’influencer un acte vaccinal contre la grippe 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kern="0" dirty="0">
                <a:solidFill>
                  <a:srgbClr val="002060"/>
                </a:solidFill>
              </a:rPr>
              <a:t>Etude positionnement des PS vis-à-vis de l’obligation vaccinale pour les PS</a:t>
            </a:r>
          </a:p>
        </p:txBody>
      </p:sp>
    </p:spTree>
    <p:extLst>
      <p:ext uri="{BB962C8B-B14F-4D97-AF65-F5344CB8AC3E}">
        <p14:creationId xmlns:p14="http://schemas.microsoft.com/office/powerpoint/2010/main" val="204109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493" y="180174"/>
            <a:ext cx="6768752" cy="936104"/>
          </a:xfrm>
        </p:spPr>
        <p:txBody>
          <a:bodyPr/>
          <a:lstStyle/>
          <a:p>
            <a:r>
              <a:rPr lang="fr-FR" altLang="fr-FR" sz="2400" dirty="0">
                <a:solidFill>
                  <a:prstClr val="white"/>
                </a:solidFill>
              </a:rPr>
              <a:t>Méthode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64067" y="1549400"/>
            <a:ext cx="8517466" cy="4611711"/>
          </a:xfrm>
        </p:spPr>
        <p:txBody>
          <a:bodyPr/>
          <a:lstStyle/>
          <a:p>
            <a:pPr marL="0" lvl="2" indent="0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1800" b="0" kern="0" dirty="0">
                <a:solidFill>
                  <a:srgbClr val="002060"/>
                </a:solidFill>
              </a:rPr>
              <a:t>Enquête transversale anonyme à visée descriptive (sans intervention)</a:t>
            </a:r>
          </a:p>
          <a:p>
            <a:pPr marL="0" lvl="2" indent="0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1800" b="0" kern="0" dirty="0">
                <a:solidFill>
                  <a:srgbClr val="002060"/>
                </a:solidFill>
              </a:rPr>
              <a:t>Sélection par sondage aléatoire des ES, des </a:t>
            </a:r>
            <a:r>
              <a:rPr lang="fr-FR" altLang="fr-FR" sz="1800" b="0" kern="0" dirty="0" err="1">
                <a:solidFill>
                  <a:srgbClr val="002060"/>
                </a:solidFill>
              </a:rPr>
              <a:t>Ehpad</a:t>
            </a:r>
            <a:r>
              <a:rPr lang="fr-FR" altLang="fr-FR" sz="1800" b="0" kern="0" dirty="0">
                <a:solidFill>
                  <a:srgbClr val="002060"/>
                </a:solidFill>
              </a:rPr>
              <a:t> et des professionnels (en ES)</a:t>
            </a:r>
          </a:p>
          <a:p>
            <a:pPr marL="144000" lvl="4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endParaRPr lang="fr-FR" altLang="fr-FR" kern="0" dirty="0">
              <a:solidFill>
                <a:srgbClr val="002060"/>
              </a:solidFill>
            </a:endParaRPr>
          </a:p>
          <a:p>
            <a:pPr marL="0" lvl="3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kern="0" dirty="0">
                <a:solidFill>
                  <a:schemeClr val="accent1"/>
                </a:solidFill>
              </a:rPr>
              <a:t>Enquête ES </a:t>
            </a:r>
          </a:p>
          <a:p>
            <a:pPr lvl="4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u="sng" kern="0" dirty="0">
                <a:solidFill>
                  <a:srgbClr val="002060"/>
                </a:solidFill>
              </a:rPr>
              <a:t>1</a:t>
            </a:r>
            <a:r>
              <a:rPr lang="fr-FR" altLang="fr-FR" sz="1600" u="sng" kern="0" baseline="30000" dirty="0">
                <a:solidFill>
                  <a:srgbClr val="002060"/>
                </a:solidFill>
              </a:rPr>
              <a:t>er</a:t>
            </a:r>
            <a:r>
              <a:rPr lang="fr-FR" altLang="fr-FR" sz="1600" u="sng" kern="0" dirty="0">
                <a:solidFill>
                  <a:srgbClr val="002060"/>
                </a:solidFill>
              </a:rPr>
              <a:t> degré </a:t>
            </a:r>
            <a:r>
              <a:rPr lang="fr-FR" altLang="fr-FR" sz="1600" kern="0" dirty="0">
                <a:solidFill>
                  <a:srgbClr val="002060"/>
                </a:solidFill>
              </a:rPr>
              <a:t>: tirage au sort des ES : par région et par type d’établissement </a:t>
            </a:r>
          </a:p>
          <a:p>
            <a:pPr lvl="4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u="sng" kern="0" dirty="0">
                <a:solidFill>
                  <a:srgbClr val="002060"/>
                </a:solidFill>
              </a:rPr>
              <a:t>2</a:t>
            </a:r>
            <a:r>
              <a:rPr lang="fr-FR" altLang="fr-FR" sz="1600" u="sng" kern="0" baseline="30000" dirty="0">
                <a:solidFill>
                  <a:srgbClr val="002060"/>
                </a:solidFill>
              </a:rPr>
              <a:t>d</a:t>
            </a:r>
            <a:r>
              <a:rPr lang="fr-FR" altLang="fr-FR" sz="1600" u="sng" kern="0" dirty="0">
                <a:solidFill>
                  <a:srgbClr val="002060"/>
                </a:solidFill>
              </a:rPr>
              <a:t> degré </a:t>
            </a:r>
            <a:r>
              <a:rPr lang="fr-FR" altLang="fr-FR" sz="1600" kern="0" dirty="0">
                <a:solidFill>
                  <a:srgbClr val="002060"/>
                </a:solidFill>
              </a:rPr>
              <a:t>: tirage au sort des services : </a:t>
            </a:r>
            <a:r>
              <a:rPr lang="fr-FR" altLang="fr-FR" sz="1600" kern="0" dirty="0">
                <a:solidFill>
                  <a:schemeClr val="accent1"/>
                </a:solidFill>
              </a:rPr>
              <a:t>5 services par ES </a:t>
            </a:r>
            <a:r>
              <a:rPr lang="fr-FR" altLang="fr-FR" sz="1600" kern="0" dirty="0">
                <a:solidFill>
                  <a:srgbClr val="002060"/>
                </a:solidFill>
              </a:rPr>
              <a:t>(min) (Médecine-chirurgie adulte; pédiatrie; obstétrique; soins de longue durée-soins de suite et de réadaptation; services accueillant des patients particulièrement à risque (réanimation, oncologie, hématologie)) </a:t>
            </a:r>
          </a:p>
          <a:p>
            <a:pPr lvl="4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u="sng" kern="0" dirty="0">
                <a:solidFill>
                  <a:srgbClr val="002060"/>
                </a:solidFill>
              </a:rPr>
              <a:t>3</a:t>
            </a:r>
            <a:r>
              <a:rPr lang="fr-FR" altLang="fr-FR" sz="1600" u="sng" kern="0" baseline="30000" dirty="0">
                <a:solidFill>
                  <a:srgbClr val="002060"/>
                </a:solidFill>
              </a:rPr>
              <a:t>ème</a:t>
            </a:r>
            <a:r>
              <a:rPr lang="fr-FR" altLang="fr-FR" sz="1600" u="sng" kern="0" dirty="0">
                <a:solidFill>
                  <a:srgbClr val="002060"/>
                </a:solidFill>
              </a:rPr>
              <a:t> degré </a:t>
            </a:r>
            <a:r>
              <a:rPr lang="fr-FR" altLang="fr-FR" sz="1600" kern="0" dirty="0">
                <a:solidFill>
                  <a:srgbClr val="002060"/>
                </a:solidFill>
              </a:rPr>
              <a:t>: Sollicitation de tous les PS présents « un jour donné » dans le service (données individuelles)</a:t>
            </a:r>
          </a:p>
          <a:p>
            <a:pPr marL="0" lvl="3" indent="0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endParaRPr lang="fr-FR" altLang="fr-FR" kern="0" dirty="0">
              <a:solidFill>
                <a:schemeClr val="accent1"/>
              </a:solidFill>
            </a:endParaRPr>
          </a:p>
          <a:p>
            <a:pPr marL="0" lvl="3" indent="0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kern="0" dirty="0">
                <a:solidFill>
                  <a:schemeClr val="accent1"/>
                </a:solidFill>
              </a:rPr>
              <a:t>Enquête </a:t>
            </a:r>
            <a:r>
              <a:rPr lang="fr-FR" altLang="fr-FR" kern="0" dirty="0" err="1">
                <a:solidFill>
                  <a:schemeClr val="accent1"/>
                </a:solidFill>
              </a:rPr>
              <a:t>Ehpad</a:t>
            </a:r>
            <a:r>
              <a:rPr lang="fr-FR" altLang="fr-FR" kern="0" dirty="0">
                <a:solidFill>
                  <a:schemeClr val="accent1"/>
                </a:solidFill>
              </a:rPr>
              <a:t> </a:t>
            </a:r>
          </a:p>
          <a:p>
            <a:pPr lvl="4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u="sng" kern="0" dirty="0">
                <a:solidFill>
                  <a:srgbClr val="002060"/>
                </a:solidFill>
              </a:rPr>
              <a:t>1</a:t>
            </a:r>
            <a:r>
              <a:rPr lang="fr-FR" altLang="fr-FR" sz="1600" u="sng" kern="0" baseline="30000" dirty="0">
                <a:solidFill>
                  <a:srgbClr val="002060"/>
                </a:solidFill>
              </a:rPr>
              <a:t>er</a:t>
            </a:r>
            <a:r>
              <a:rPr lang="fr-FR" altLang="fr-FR" sz="1600" u="sng" kern="0" dirty="0">
                <a:solidFill>
                  <a:srgbClr val="002060"/>
                </a:solidFill>
              </a:rPr>
              <a:t> degré </a:t>
            </a:r>
            <a:r>
              <a:rPr lang="fr-FR" altLang="fr-FR" sz="1600" kern="0" dirty="0">
                <a:solidFill>
                  <a:srgbClr val="002060"/>
                </a:solidFill>
              </a:rPr>
              <a:t>: tirage au sort des </a:t>
            </a:r>
            <a:r>
              <a:rPr lang="fr-FR" altLang="fr-FR" sz="1600" kern="0" dirty="0" err="1">
                <a:solidFill>
                  <a:srgbClr val="002060"/>
                </a:solidFill>
              </a:rPr>
              <a:t>Ehpad</a:t>
            </a:r>
            <a:r>
              <a:rPr lang="fr-FR" altLang="fr-FR" sz="1600" kern="0" dirty="0">
                <a:solidFill>
                  <a:srgbClr val="002060"/>
                </a:solidFill>
              </a:rPr>
              <a:t> : par région, taille </a:t>
            </a:r>
          </a:p>
          <a:p>
            <a:pPr lvl="4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kern="0" dirty="0">
                <a:solidFill>
                  <a:srgbClr val="002060"/>
                </a:solidFill>
              </a:rPr>
              <a:t>Sollicitation de tous les professionnels de l’</a:t>
            </a:r>
            <a:r>
              <a:rPr lang="fr-FR" altLang="fr-FR" sz="1600" kern="0" dirty="0" err="1">
                <a:solidFill>
                  <a:srgbClr val="002060"/>
                </a:solidFill>
              </a:rPr>
              <a:t>Ehpad</a:t>
            </a:r>
            <a:r>
              <a:rPr lang="fr-FR" altLang="fr-FR" sz="1600" kern="0" dirty="0">
                <a:solidFill>
                  <a:srgbClr val="002060"/>
                </a:solidFill>
              </a:rPr>
              <a:t> (données agrégées)</a:t>
            </a:r>
          </a:p>
          <a:p>
            <a:pPr marL="0" lvl="2" indent="0">
              <a:lnSpc>
                <a:spcPct val="120000"/>
              </a:lnSpc>
              <a:spcAft>
                <a:spcPts val="600"/>
              </a:spcAft>
              <a:buClr>
                <a:srgbClr val="4D4D4F"/>
              </a:buClr>
              <a:buSzPct val="130000"/>
              <a:buNone/>
              <a:defRPr/>
            </a:pPr>
            <a:endParaRPr lang="fr-FR" altLang="fr-FR" sz="1800" b="0" kern="0" dirty="0">
              <a:solidFill>
                <a:srgbClr val="4D4D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9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493" y="180174"/>
            <a:ext cx="6768752" cy="936104"/>
          </a:xfrm>
        </p:spPr>
        <p:txBody>
          <a:bodyPr/>
          <a:lstStyle/>
          <a:p>
            <a:r>
              <a:rPr lang="fr-FR" altLang="fr-FR" sz="2400" dirty="0">
                <a:solidFill>
                  <a:prstClr val="white"/>
                </a:solidFill>
              </a:rPr>
              <a:t>Méthode : établissements cibles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64067" y="1549400"/>
            <a:ext cx="8517466" cy="4611711"/>
          </a:xfrm>
        </p:spPr>
        <p:txBody>
          <a:bodyPr/>
          <a:lstStyle/>
          <a:p>
            <a:pPr marL="144000" lvl="4" indent="0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1600" kern="0" dirty="0">
                <a:solidFill>
                  <a:schemeClr val="accent1"/>
                </a:solidFill>
              </a:rPr>
              <a:t>Enquête ES : </a:t>
            </a:r>
            <a:r>
              <a:rPr lang="fr-FR" altLang="fr-FR" sz="1600" b="0" kern="0" dirty="0">
                <a:solidFill>
                  <a:schemeClr val="accent1"/>
                </a:solidFill>
              </a:rPr>
              <a:t> </a:t>
            </a:r>
          </a:p>
          <a:p>
            <a:pPr lvl="4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Tx/>
              <a:buChar char="-"/>
              <a:defRPr/>
            </a:pPr>
            <a:r>
              <a:rPr lang="fr-FR" altLang="fr-FR" kern="0" dirty="0">
                <a:solidFill>
                  <a:srgbClr val="002060"/>
                </a:solidFill>
              </a:rPr>
              <a:t>inclus : Centres hospitaliers (CH), Centres Hospitaliers Régionaux (CHR), centres hospitaliers universitaires (CHU), Etablissements MCO (Médecine - Chirurgie – Obstétrique), Hôpitaux locaux (HL), Centres de Lutte Contre le Cancer (CHCC), Soins de Suite et de Réadaptation (SSR) et Soins de longue durée (SLD)</a:t>
            </a:r>
          </a:p>
          <a:p>
            <a:pPr lvl="4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Tx/>
              <a:buChar char="-"/>
              <a:defRPr/>
            </a:pPr>
            <a:r>
              <a:rPr lang="fr-FR" altLang="fr-FR" kern="0" dirty="0">
                <a:solidFill>
                  <a:srgbClr val="002060"/>
                </a:solidFill>
              </a:rPr>
              <a:t>exclus : établissements de soins spécifiques (hémodialyse, cliniques thermales, radiologiques), établissements de soins ambulatoires, hôpitaux militaires, Centre Hospitalier Spécialisé / Hôpital Psychiatrique</a:t>
            </a:r>
          </a:p>
          <a:p>
            <a:pPr lvl="4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Tx/>
              <a:buChar char="-"/>
              <a:defRPr/>
            </a:pPr>
            <a:endParaRPr lang="fr-FR" altLang="fr-FR" kern="0" dirty="0">
              <a:solidFill>
                <a:srgbClr val="002060"/>
              </a:solidFill>
            </a:endParaRPr>
          </a:p>
          <a:p>
            <a:pPr marL="144000" lvl="4" indent="0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1600" b="0" kern="0" dirty="0">
                <a:solidFill>
                  <a:schemeClr val="accent1"/>
                </a:solidFill>
              </a:rPr>
              <a:t>Enquête </a:t>
            </a:r>
            <a:r>
              <a:rPr lang="fr-FR" altLang="fr-FR" sz="1600" b="0" kern="0" dirty="0" err="1">
                <a:solidFill>
                  <a:schemeClr val="accent1"/>
                </a:solidFill>
              </a:rPr>
              <a:t>Ehpad</a:t>
            </a:r>
            <a:r>
              <a:rPr lang="fr-FR" altLang="fr-FR" sz="1600" b="0" kern="0" dirty="0">
                <a:solidFill>
                  <a:schemeClr val="accent1"/>
                </a:solidFill>
              </a:rPr>
              <a:t> :</a:t>
            </a:r>
          </a:p>
          <a:p>
            <a:pPr lvl="4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Tx/>
              <a:buChar char="-"/>
              <a:defRPr/>
            </a:pPr>
            <a:r>
              <a:rPr lang="fr-FR" altLang="fr-FR" kern="0" dirty="0">
                <a:solidFill>
                  <a:srgbClr val="002060"/>
                </a:solidFill>
              </a:rPr>
              <a:t>inclus : accueil complet internat, public, privé, privé à but non lucratif, dépendant ou non d’un ES et disposant ou non de personnel formé à l’hygiène</a:t>
            </a:r>
          </a:p>
          <a:p>
            <a:pPr lvl="4" algn="just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Tx/>
              <a:buChar char="-"/>
              <a:defRPr/>
            </a:pPr>
            <a:r>
              <a:rPr lang="fr-FR" altLang="fr-FR" kern="0" dirty="0">
                <a:solidFill>
                  <a:srgbClr val="002060"/>
                </a:solidFill>
              </a:rPr>
              <a:t>exclus : centres de jour pour personnes âgées, foyer-logements ainsi que les EHPAD comportant uniquement des accueils de jour ou des accueils temporaires</a:t>
            </a:r>
          </a:p>
          <a:p>
            <a:pPr marL="144000" lvl="4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endParaRPr lang="fr-FR" altLang="fr-FR" kern="0" dirty="0">
              <a:solidFill>
                <a:srgbClr val="002060"/>
              </a:solidFill>
            </a:endParaRPr>
          </a:p>
          <a:p>
            <a:pPr marL="354013" lvl="2" indent="-354013">
              <a:lnSpc>
                <a:spcPct val="120000"/>
              </a:lnSpc>
              <a:spcAft>
                <a:spcPts val="600"/>
              </a:spcAft>
              <a:buClr>
                <a:srgbClr val="4D4D4F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fr-FR" altLang="fr-FR" sz="1800" b="0" kern="0" dirty="0">
              <a:solidFill>
                <a:srgbClr val="4D4D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5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400" dirty="0">
                <a:solidFill>
                  <a:prstClr val="white"/>
                </a:solidFill>
              </a:rPr>
              <a:t>Organisation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54013" lvl="2" indent="-3540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  <a:defRPr/>
            </a:pPr>
            <a:r>
              <a:rPr lang="fr-FR" altLang="fr-FR" sz="1600" b="0" kern="0" dirty="0">
                <a:solidFill>
                  <a:srgbClr val="002060"/>
                </a:solidFill>
              </a:rPr>
              <a:t>Pilotage et coordination : </a:t>
            </a:r>
            <a:r>
              <a:rPr lang="fr-FR" altLang="fr-FR" sz="1600" kern="0" dirty="0">
                <a:solidFill>
                  <a:schemeClr val="accent1"/>
                </a:solidFill>
              </a:rPr>
              <a:t>SpFrance, </a:t>
            </a:r>
            <a:r>
              <a:rPr lang="fr-FR" altLang="fr-FR" sz="1600" kern="0" dirty="0" err="1">
                <a:solidFill>
                  <a:schemeClr val="accent1"/>
                </a:solidFill>
              </a:rPr>
              <a:t>CPias</a:t>
            </a:r>
            <a:r>
              <a:rPr lang="fr-FR" altLang="fr-FR" sz="1600" kern="0" dirty="0">
                <a:solidFill>
                  <a:schemeClr val="accent1"/>
                </a:solidFill>
              </a:rPr>
              <a:t> Nouvelle Aquitaine </a:t>
            </a:r>
            <a:r>
              <a:rPr lang="fr-FR" altLang="fr-FR" sz="1600" kern="0" dirty="0">
                <a:solidFill>
                  <a:srgbClr val="002060"/>
                </a:solidFill>
              </a:rPr>
              <a:t>et le réseau des </a:t>
            </a:r>
            <a:r>
              <a:rPr lang="fr-FR" altLang="fr-FR" sz="1600" kern="0" dirty="0" err="1">
                <a:solidFill>
                  <a:srgbClr val="002060"/>
                </a:solidFill>
              </a:rPr>
              <a:t>Cpias</a:t>
            </a:r>
            <a:r>
              <a:rPr lang="fr-FR" altLang="fr-FR" kern="0" dirty="0">
                <a:solidFill>
                  <a:srgbClr val="002060"/>
                </a:solidFill>
              </a:rPr>
              <a:t> </a:t>
            </a:r>
            <a:r>
              <a:rPr lang="fr-FR" altLang="fr-FR" sz="1200" b="0" kern="0" dirty="0">
                <a:solidFill>
                  <a:srgbClr val="002060"/>
                </a:solidFill>
              </a:rPr>
              <a:t>(mission 5 « Mission nationale de Soutien aux actions de prévention des infections associées aux soins ») </a:t>
            </a:r>
          </a:p>
          <a:p>
            <a:pPr marL="354013" lvl="2" indent="-3540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  <a:defRPr/>
            </a:pPr>
            <a:r>
              <a:rPr lang="fr-FR" altLang="fr-FR" sz="1600" b="0" kern="0" dirty="0">
                <a:solidFill>
                  <a:srgbClr val="002060"/>
                </a:solidFill>
              </a:rPr>
              <a:t>Conduite de l’enquête dans les établissements</a:t>
            </a:r>
          </a:p>
          <a:p>
            <a:pPr lvl="4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kern="0" dirty="0">
                <a:solidFill>
                  <a:schemeClr val="accent1"/>
                </a:solidFill>
              </a:rPr>
              <a:t>ES : </a:t>
            </a:r>
            <a:r>
              <a:rPr lang="fr-FR" altLang="fr-FR" sz="1600" kern="0" dirty="0">
                <a:solidFill>
                  <a:srgbClr val="002060"/>
                </a:solidFill>
              </a:rPr>
              <a:t>Equipes opérationnelles d’hygiène (EOH) ou médecin du travail </a:t>
            </a:r>
          </a:p>
          <a:p>
            <a:pPr lvl="4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kern="0" dirty="0" err="1">
                <a:solidFill>
                  <a:schemeClr val="accent1"/>
                </a:solidFill>
              </a:rPr>
              <a:t>Ehpad</a:t>
            </a:r>
            <a:r>
              <a:rPr lang="fr-FR" altLang="fr-FR" sz="1600" kern="0" dirty="0">
                <a:solidFill>
                  <a:srgbClr val="002060"/>
                </a:solidFill>
              </a:rPr>
              <a:t> : médecin coordonnateur, infirmière coordonnatrice, hygiéniste, ou équipe opérationnelle du territoire </a:t>
            </a:r>
          </a:p>
          <a:p>
            <a:pPr marL="354013" lvl="3" indent="-354013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  <a:defRPr/>
            </a:pPr>
            <a:r>
              <a:rPr lang="fr-FR" altLang="fr-FR" sz="1600" kern="0" dirty="0">
                <a:solidFill>
                  <a:srgbClr val="002060"/>
                </a:solidFill>
              </a:rPr>
              <a:t>Questionnaires standardisés</a:t>
            </a:r>
          </a:p>
          <a:p>
            <a:pPr lvl="4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kern="0" dirty="0">
                <a:solidFill>
                  <a:srgbClr val="002060"/>
                </a:solidFill>
              </a:rPr>
              <a:t>Saisie sur des applications internet dédiées  </a:t>
            </a:r>
          </a:p>
          <a:p>
            <a:pPr lvl="4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600" kern="0" dirty="0">
                <a:solidFill>
                  <a:schemeClr val="accent1"/>
                </a:solidFill>
              </a:rPr>
              <a:t>ES : </a:t>
            </a:r>
            <a:r>
              <a:rPr lang="fr-FR" altLang="fr-FR" sz="1600" kern="0" dirty="0">
                <a:solidFill>
                  <a:srgbClr val="002060"/>
                </a:solidFill>
              </a:rPr>
              <a:t>Proposition de saisie sur tablette électronique fournie à l’ES </a:t>
            </a:r>
          </a:p>
          <a:p>
            <a:pPr marL="144000" lvl="4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1600" kern="0" dirty="0">
                <a:solidFill>
                  <a:srgbClr val="002060"/>
                </a:solidFill>
              </a:rPr>
              <a:t>	- faciliter le recueil des données (saisie en temps réel)</a:t>
            </a:r>
          </a:p>
          <a:p>
            <a:pPr marL="144000" lvl="4" indent="0">
              <a:lnSpc>
                <a:spcPct val="120000"/>
              </a:lnSpc>
              <a:buClr>
                <a:srgbClr val="002060"/>
              </a:buClr>
              <a:buSzPct val="130000"/>
              <a:buNone/>
              <a:defRPr/>
            </a:pPr>
            <a:r>
              <a:rPr lang="fr-FR" altLang="fr-FR" sz="1600" kern="0" dirty="0">
                <a:solidFill>
                  <a:srgbClr val="002060"/>
                </a:solidFill>
              </a:rPr>
              <a:t>             - éviter les biais de désirabilité (possibilité d’</a:t>
            </a:r>
            <a:r>
              <a:rPr lang="fr-FR" altLang="fr-FR" sz="1600" kern="0" dirty="0" err="1">
                <a:solidFill>
                  <a:srgbClr val="002060"/>
                </a:solidFill>
              </a:rPr>
              <a:t>auto-saisie</a:t>
            </a:r>
            <a:r>
              <a:rPr lang="fr-FR" altLang="fr-FR" sz="1600" kern="0" dirty="0">
                <a:solidFill>
                  <a:srgbClr val="002060"/>
                </a:solidFill>
              </a:rPr>
              <a:t> par le PS)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fr-FR" altLang="fr-FR" sz="1800" b="0" kern="0" dirty="0">
              <a:solidFill>
                <a:srgbClr val="002060"/>
              </a:solidFill>
            </a:endParaRP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fr-FR" altLang="fr-FR" kern="0" dirty="0">
              <a:solidFill>
                <a:srgbClr val="002060"/>
              </a:solidFill>
            </a:endParaRPr>
          </a:p>
          <a:p>
            <a:pPr marL="354013" lvl="2" indent="-354013">
              <a:lnSpc>
                <a:spcPct val="120000"/>
              </a:lnSpc>
              <a:spcAft>
                <a:spcPts val="600"/>
              </a:spcAft>
              <a:buClr>
                <a:srgbClr val="4D4D4F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fr-FR" altLang="fr-FR" sz="1800" b="0" kern="0" dirty="0">
              <a:solidFill>
                <a:srgbClr val="4D4D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5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400" dirty="0">
                <a:solidFill>
                  <a:prstClr val="white"/>
                </a:solidFill>
              </a:rPr>
              <a:t>Taille d’échantillon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539552" y="1412776"/>
            <a:ext cx="7560840" cy="1829957"/>
          </a:xfrm>
        </p:spPr>
        <p:txBody>
          <a:bodyPr/>
          <a:lstStyle/>
          <a:p>
            <a:pPr marL="354013" lvl="2" indent="-354013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  <a:defRPr/>
            </a:pPr>
            <a:r>
              <a:rPr lang="fr-FR" altLang="fr-FR" sz="1800" b="0" kern="0" dirty="0">
                <a:solidFill>
                  <a:schemeClr val="accent1"/>
                </a:solidFill>
              </a:rPr>
              <a:t>Enquête « Etablissements de santé»  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1800" kern="0" dirty="0">
                <a:solidFill>
                  <a:srgbClr val="002060"/>
                </a:solidFill>
              </a:rPr>
              <a:t> de 11 à 19 ES sollicités / région</a:t>
            </a:r>
            <a:r>
              <a:rPr lang="fr-FR" altLang="fr-FR" sz="1400" kern="0" dirty="0">
                <a:solidFill>
                  <a:srgbClr val="002060"/>
                </a:solidFill>
              </a:rPr>
              <a:t> </a:t>
            </a:r>
            <a:r>
              <a:rPr lang="fr-FR" altLang="fr-FR" sz="1200" kern="0" dirty="0">
                <a:solidFill>
                  <a:srgbClr val="002060"/>
                </a:solidFill>
              </a:rPr>
              <a:t>(193 ES France entière)</a:t>
            </a:r>
          </a:p>
          <a:p>
            <a:pPr marL="144000" lvl="4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1800" kern="0" dirty="0">
                <a:solidFill>
                  <a:srgbClr val="002060"/>
                </a:solidFill>
              </a:rPr>
              <a:t>Objectifs : 8 ES participants au minimum / région </a:t>
            </a:r>
            <a:r>
              <a:rPr lang="fr-FR" altLang="fr-FR" sz="1200" kern="0" dirty="0">
                <a:solidFill>
                  <a:srgbClr val="002060"/>
                </a:solidFill>
              </a:rPr>
              <a:t>(140 ES France entière)</a:t>
            </a:r>
          </a:p>
          <a:p>
            <a:pPr marL="144000" lvl="4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1800" kern="0" dirty="0">
                <a:solidFill>
                  <a:srgbClr val="002060"/>
                </a:solidFill>
              </a:rPr>
              <a:t>En cas de défaut de participation, de nouveaux ES seront sollicités</a:t>
            </a:r>
          </a:p>
          <a:p>
            <a:pPr marL="144000" lvl="4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endParaRPr lang="fr-FR" altLang="fr-FR" sz="1800" kern="0" dirty="0">
              <a:solidFill>
                <a:srgbClr val="4D4D4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3356153"/>
            <a:ext cx="7766248" cy="124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2" indent="-354013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Wingdings" panose="05000000000000000000" pitchFamily="2" charset="2"/>
              <a:buChar char="Ø"/>
              <a:defRPr/>
            </a:pPr>
            <a:r>
              <a:rPr lang="fr-FR" altLang="fr-FR" kern="0" dirty="0">
                <a:solidFill>
                  <a:schemeClr val="accent1"/>
                </a:solidFill>
              </a:rPr>
              <a:t>Enquête « </a:t>
            </a:r>
            <a:r>
              <a:rPr lang="fr-FR" altLang="fr-FR" kern="0" dirty="0" err="1">
                <a:solidFill>
                  <a:schemeClr val="accent1"/>
                </a:solidFill>
              </a:rPr>
              <a:t>Ehpad</a:t>
            </a:r>
            <a:r>
              <a:rPr lang="fr-FR" altLang="fr-FR" kern="0" dirty="0">
                <a:solidFill>
                  <a:schemeClr val="accent1"/>
                </a:solidFill>
              </a:rPr>
              <a:t> » </a:t>
            </a:r>
            <a:r>
              <a:rPr lang="fr-FR" altLang="fr-FR" kern="0" dirty="0">
                <a:solidFill>
                  <a:srgbClr val="002060"/>
                </a:solidFill>
              </a:rPr>
              <a:t>	</a:t>
            </a:r>
          </a:p>
          <a:p>
            <a:pPr marL="144000" lvl="4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kern="0" dirty="0">
                <a:solidFill>
                  <a:srgbClr val="002060"/>
                </a:solidFill>
              </a:rPr>
              <a:t>de 80 à 131 </a:t>
            </a:r>
            <a:r>
              <a:rPr lang="fr-FR" altLang="fr-FR" kern="0" dirty="0" err="1">
                <a:solidFill>
                  <a:srgbClr val="002060"/>
                </a:solidFill>
              </a:rPr>
              <a:t>Ehpad</a:t>
            </a:r>
            <a:r>
              <a:rPr lang="fr-FR" altLang="fr-FR" kern="0" dirty="0">
                <a:solidFill>
                  <a:srgbClr val="002060"/>
                </a:solidFill>
              </a:rPr>
              <a:t> sollicitées / région</a:t>
            </a:r>
          </a:p>
          <a:p>
            <a:pPr marL="144000" lvl="4" indent="0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kern="0" dirty="0">
                <a:solidFill>
                  <a:srgbClr val="002060"/>
                </a:solidFill>
              </a:rPr>
              <a:t>Objectifs : 48 à 78 </a:t>
            </a:r>
            <a:r>
              <a:rPr lang="fr-FR" altLang="fr-FR" kern="0" dirty="0" err="1">
                <a:solidFill>
                  <a:srgbClr val="002060"/>
                </a:solidFill>
              </a:rPr>
              <a:t>Ehpad</a:t>
            </a:r>
            <a:r>
              <a:rPr lang="fr-FR" altLang="fr-FR" kern="0" dirty="0">
                <a:solidFill>
                  <a:srgbClr val="002060"/>
                </a:solidFill>
              </a:rPr>
              <a:t> inclues / région</a:t>
            </a:r>
          </a:p>
        </p:txBody>
      </p:sp>
    </p:spTree>
    <p:extLst>
      <p:ext uri="{BB962C8B-B14F-4D97-AF65-F5344CB8AC3E}">
        <p14:creationId xmlns:p14="http://schemas.microsoft.com/office/powerpoint/2010/main" val="199384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2400" dirty="0" err="1">
                <a:solidFill>
                  <a:prstClr val="white"/>
                </a:solidFill>
              </a:rPr>
              <a:t>Retroplanning</a:t>
            </a:r>
            <a:endParaRPr lang="fr-FR" altLang="fr-FR" sz="2400" dirty="0">
              <a:solidFill>
                <a:prstClr val="white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4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2000" kern="0" dirty="0">
                <a:solidFill>
                  <a:srgbClr val="002060"/>
                </a:solidFill>
              </a:rPr>
              <a:t>Terrain des enquêtes :</a:t>
            </a:r>
          </a:p>
          <a:p>
            <a:pPr marL="144000" lvl="4" indent="0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2000" kern="0" dirty="0">
                <a:solidFill>
                  <a:srgbClr val="002060"/>
                </a:solidFill>
              </a:rPr>
              <a:t>            </a:t>
            </a:r>
            <a:r>
              <a:rPr lang="fr-FR" altLang="fr-FR" sz="2000" kern="0" dirty="0" err="1">
                <a:solidFill>
                  <a:srgbClr val="002060"/>
                </a:solidFill>
              </a:rPr>
              <a:t>Ehpad</a:t>
            </a:r>
            <a:r>
              <a:rPr lang="fr-FR" altLang="fr-FR" sz="2000" kern="0" dirty="0">
                <a:solidFill>
                  <a:srgbClr val="002060"/>
                </a:solidFill>
              </a:rPr>
              <a:t> : 15 avril au 7 Juin 2019</a:t>
            </a:r>
          </a:p>
          <a:p>
            <a:pPr marL="144000" lvl="4" indent="0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r>
              <a:rPr lang="fr-FR" altLang="fr-FR" sz="2000" kern="0" dirty="0">
                <a:solidFill>
                  <a:srgbClr val="002060"/>
                </a:solidFill>
              </a:rPr>
              <a:t>            ES : du 3 juin au 5 juillet 2019</a:t>
            </a:r>
          </a:p>
          <a:p>
            <a:pPr marL="144000" lvl="4" indent="0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30000"/>
              <a:buNone/>
              <a:defRPr/>
            </a:pPr>
            <a:endParaRPr lang="fr-FR" altLang="fr-FR" sz="2000" kern="0" dirty="0">
              <a:solidFill>
                <a:srgbClr val="002060"/>
              </a:solidFill>
            </a:endParaRPr>
          </a:p>
          <a:p>
            <a:pPr lvl="4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2000" kern="0" dirty="0">
                <a:solidFill>
                  <a:srgbClr val="002060"/>
                </a:solidFill>
              </a:rPr>
              <a:t>Analyse des données : juillet - août – septembre 2019</a:t>
            </a:r>
          </a:p>
          <a:p>
            <a:pPr lvl="4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fr-FR" altLang="fr-FR" sz="2000" kern="0" dirty="0">
              <a:solidFill>
                <a:srgbClr val="002060"/>
              </a:solidFill>
            </a:endParaRPr>
          </a:p>
          <a:p>
            <a:pPr lvl="4">
              <a:lnSpc>
                <a:spcPct val="15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fr-FR" altLang="fr-FR" sz="2000" kern="0" dirty="0">
                <a:solidFill>
                  <a:srgbClr val="002060"/>
                </a:solidFill>
              </a:rPr>
              <a:t>Communication données CV grippe nationales : </a:t>
            </a:r>
            <a:r>
              <a:rPr lang="fr-FR" altLang="fr-FR" sz="2000" kern="0" dirty="0">
                <a:solidFill>
                  <a:schemeClr val="accent1"/>
                </a:solidFill>
              </a:rPr>
              <a:t>début octobre 2019</a:t>
            </a:r>
          </a:p>
          <a:p>
            <a:pPr lvl="4">
              <a:lnSpc>
                <a:spcPct val="120000"/>
              </a:lnSpc>
              <a:spcAft>
                <a:spcPts val="6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endParaRPr lang="fr-FR" altLang="fr-FR" sz="20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0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0" cap="none" dirty="0">
                <a:hlinkClick r:id="rId2"/>
              </a:rPr>
              <a:t>lauriane.ramalli@santepubliquefrance.fr</a:t>
            </a:r>
            <a:br>
              <a:rPr lang="fr-FR" b="0" cap="none" dirty="0"/>
            </a:br>
            <a:endParaRPr lang="fr-FR" b="0" cap="non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fr-FR" sz="4000" u="none" dirty="0"/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859291940"/>
      </p:ext>
    </p:extLst>
  </p:cSld>
  <p:clrMapOvr>
    <a:masterClrMapping/>
  </p:clrMapOvr>
</p:sld>
</file>

<file path=ppt/theme/theme1.xml><?xml version="1.0" encoding="utf-8"?>
<a:theme xmlns:a="http://schemas.openxmlformats.org/drawingml/2006/main" name="SPF_PPT_Test-v3">
  <a:themeElements>
    <a:clrScheme name="SPF PPT_Couleurs">
      <a:dk1>
        <a:srgbClr val="4D4D4F"/>
      </a:dk1>
      <a:lt1>
        <a:sysClr val="window" lastClr="FFFFFF"/>
      </a:lt1>
      <a:dk2>
        <a:srgbClr val="E30056"/>
      </a:dk2>
      <a:lt2>
        <a:srgbClr val="EEECE1"/>
      </a:lt2>
      <a:accent1>
        <a:srgbClr val="E30056"/>
      </a:accent1>
      <a:accent2>
        <a:srgbClr val="3C2782"/>
      </a:accent2>
      <a:accent3>
        <a:srgbClr val="00A5D5"/>
      </a:accent3>
      <a:accent4>
        <a:srgbClr val="004192"/>
      </a:accent4>
      <a:accent5>
        <a:srgbClr val="8D003A"/>
      </a:accent5>
      <a:accent6>
        <a:srgbClr val="4D4D4F"/>
      </a:accent6>
      <a:hlink>
        <a:srgbClr val="E30056"/>
      </a:hlink>
      <a:folHlink>
        <a:srgbClr val="E3005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36000" tIns="0" rIns="36000" bIns="0" rtlCol="0">
        <a:spAutoFit/>
      </a:bodyPr>
      <a:lstStyle>
        <a:defPPr>
          <a:defRPr sz="1300" smtClean="0">
            <a:solidFill>
              <a:schemeClr val="accent6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SPF_PPT_Test-v3">
  <a:themeElements>
    <a:clrScheme name="SPF PPT_Couleurs">
      <a:dk1>
        <a:srgbClr val="4D4D4F"/>
      </a:dk1>
      <a:lt1>
        <a:sysClr val="window" lastClr="FFFFFF"/>
      </a:lt1>
      <a:dk2>
        <a:srgbClr val="E30056"/>
      </a:dk2>
      <a:lt2>
        <a:srgbClr val="EEECE1"/>
      </a:lt2>
      <a:accent1>
        <a:srgbClr val="E30056"/>
      </a:accent1>
      <a:accent2>
        <a:srgbClr val="3C2782"/>
      </a:accent2>
      <a:accent3>
        <a:srgbClr val="00A5D5"/>
      </a:accent3>
      <a:accent4>
        <a:srgbClr val="004192"/>
      </a:accent4>
      <a:accent5>
        <a:srgbClr val="8D003A"/>
      </a:accent5>
      <a:accent6>
        <a:srgbClr val="4D4D4F"/>
      </a:accent6>
      <a:hlink>
        <a:srgbClr val="E30056"/>
      </a:hlink>
      <a:folHlink>
        <a:srgbClr val="E3005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36000" tIns="0" rIns="36000" bIns="0" rtlCol="0">
        <a:spAutoFit/>
      </a:bodyPr>
      <a:lstStyle>
        <a:defPPr>
          <a:defRPr sz="1300" smtClean="0">
            <a:solidFill>
              <a:schemeClr val="accent6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_SPF_PPT_Test-v3">
  <a:themeElements>
    <a:clrScheme name="SPF PPT_Couleurs">
      <a:dk1>
        <a:srgbClr val="4D4D4F"/>
      </a:dk1>
      <a:lt1>
        <a:sysClr val="window" lastClr="FFFFFF"/>
      </a:lt1>
      <a:dk2>
        <a:srgbClr val="E30056"/>
      </a:dk2>
      <a:lt2>
        <a:srgbClr val="EEECE1"/>
      </a:lt2>
      <a:accent1>
        <a:srgbClr val="E30056"/>
      </a:accent1>
      <a:accent2>
        <a:srgbClr val="3C2782"/>
      </a:accent2>
      <a:accent3>
        <a:srgbClr val="00A5D5"/>
      </a:accent3>
      <a:accent4>
        <a:srgbClr val="004192"/>
      </a:accent4>
      <a:accent5>
        <a:srgbClr val="8D003A"/>
      </a:accent5>
      <a:accent6>
        <a:srgbClr val="4D4D4F"/>
      </a:accent6>
      <a:hlink>
        <a:srgbClr val="E30056"/>
      </a:hlink>
      <a:folHlink>
        <a:srgbClr val="E3005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36000" tIns="0" rIns="36000" bIns="0" rtlCol="0">
        <a:spAutoFit/>
      </a:bodyPr>
      <a:lstStyle>
        <a:defPPr>
          <a:defRPr sz="1300" smtClean="0">
            <a:solidFill>
              <a:schemeClr val="accent6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5744</TotalTime>
  <Words>646</Words>
  <Application>Microsoft Office PowerPoint</Application>
  <PresentationFormat>Affichage à l'écran (4:3)</PresentationFormat>
  <Paragraphs>111</Paragraphs>
  <Slides>12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Symbol</vt:lpstr>
      <vt:lpstr>Wingdings</vt:lpstr>
      <vt:lpstr>SPF_PPT_Test-v3</vt:lpstr>
      <vt:lpstr>1_SPF_PPT_Test-v3</vt:lpstr>
      <vt:lpstr>3_SPF_PPT_Test-v3</vt:lpstr>
      <vt:lpstr>Etude de couverture vaccinale des vaccinations recommandées  chez les soignants des établissements de soins et Ehpad en France, 2019</vt:lpstr>
      <vt:lpstr>Contexte</vt:lpstr>
      <vt:lpstr>objectifs</vt:lpstr>
      <vt:lpstr>Méthode </vt:lpstr>
      <vt:lpstr>Méthode : établissements cibles</vt:lpstr>
      <vt:lpstr>Organisation</vt:lpstr>
      <vt:lpstr>Taille d’échantillon</vt:lpstr>
      <vt:lpstr>Retroplanning</vt:lpstr>
      <vt:lpstr>lauriane.ramalli@santepubliquefrance.fr </vt:lpstr>
      <vt:lpstr>Présentation PowerPoint</vt:lpstr>
      <vt:lpstr>Questionnaires</vt:lpstr>
      <vt:lpstr>Groupe de travail et de relecture</vt:lpstr>
    </vt:vector>
  </TitlesOfParts>
  <Company>InVS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principal de la présentation sur 2 ou 3 lignes</dc:title>
  <dc:creator>SOUMAH-MIS Catherine</dc:creator>
  <cp:lastModifiedBy>Hélène HP. Pignon</cp:lastModifiedBy>
  <cp:revision>432</cp:revision>
  <cp:lastPrinted>2019-02-06T10:01:53Z</cp:lastPrinted>
  <dcterms:created xsi:type="dcterms:W3CDTF">2016-06-03T12:31:51Z</dcterms:created>
  <dcterms:modified xsi:type="dcterms:W3CDTF">2019-06-06T13:58:23Z</dcterms:modified>
</cp:coreProperties>
</file>